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7" r:id="rId5"/>
    <p:sldId id="258" r:id="rId6"/>
    <p:sldId id="268" r:id="rId7"/>
    <p:sldId id="269" r:id="rId8"/>
    <p:sldId id="274" r:id="rId9"/>
    <p:sldId id="273" r:id="rId10"/>
    <p:sldId id="277" r:id="rId11"/>
    <p:sldId id="278" r:id="rId12"/>
    <p:sldId id="272" r:id="rId13"/>
    <p:sldId id="279" r:id="rId14"/>
    <p:sldId id="266" r:id="rId15"/>
    <p:sldId id="270" r:id="rId16"/>
    <p:sldId id="280" r:id="rId17"/>
    <p:sldId id="281" r:id="rId18"/>
    <p:sldId id="276" r:id="rId19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o" initials="B" lastIdx="1" clrIdx="0">
    <p:extLst>
      <p:ext uri="{19B8F6BF-5375-455C-9EA6-DF929625EA0E}">
        <p15:presenceInfo xmlns:p15="http://schemas.microsoft.com/office/powerpoint/2012/main" userId="Bru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7949" autoAdjust="0"/>
  </p:normalViewPr>
  <p:slideViewPr>
    <p:cSldViewPr snapToGrid="0" showGuides="1">
      <p:cViewPr varScale="1">
        <p:scale>
          <a:sx n="112" d="100"/>
          <a:sy n="112" d="100"/>
        </p:scale>
        <p:origin x="90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CE4AB0-A141-48A3-8F94-05C5738136D2}" type="datetime1">
              <a:rPr lang="es-ES" smtClean="0"/>
              <a:t>17/10/2023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D44D5-968C-47AE-923A-8F06B728004A}" type="datetime1">
              <a:rPr lang="es-ES" smtClean="0"/>
              <a:pPr/>
              <a:t>17/10/2023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1600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0794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1186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8027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8220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8221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2926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402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33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ien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correo electrónico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es-ES" noProof="0" dirty="0"/>
              <a:t>Dirección URL del sitio web aquí</a:t>
            </a:r>
          </a:p>
        </p:txBody>
      </p:sp>
      <p:pic>
        <p:nvPicPr>
          <p:cNvPr id="17" name="Gráfico 16" descr="Sobr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áfico 17" descr="Red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áfico 18" descr="Sobr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áfico 19" descr="Red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correo electrónico</a:t>
            </a:r>
          </a:p>
        </p:txBody>
      </p:sp>
      <p:sp>
        <p:nvSpPr>
          <p:cNvPr id="22" name="Marcador de texto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ES" noProof="0" dirty="0"/>
              <a:t>Dirección URL del sitio web aquí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orma libre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 dirty="0"/>
              </a:p>
            </p:txBody>
          </p:sp>
          <p:sp>
            <p:nvSpPr>
              <p:cNvPr id="20" name="Forma libre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 dirty="0"/>
              </a:p>
            </p:txBody>
          </p:sp>
        </p:grpSp>
      </p:grp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orma libre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7" name="Marcador de posición de contenido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a libre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Marcador de posición de contenido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7" name="Marcador de posición de contenido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a libre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3" name="Forma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Marcador de posición de texto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Marcador de posición de contenido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8" name="Marcador de posición de texto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posición de contenido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a libre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3" name="Forma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Marcador de posición de texto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posición de contenido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33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Aquí se incluye texto ficticio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orma libre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2" name="Forma libre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8" name="Marcador de posición de imagen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3" name="Marcador de posición de imagen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icono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accent2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Tema 01 va aquí</a:t>
            </a:r>
          </a:p>
        </p:txBody>
      </p:sp>
      <p:sp>
        <p:nvSpPr>
          <p:cNvPr id="23" name="Marcador de posición de contenido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Tema 02 va aquí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4" name="Marcador de posición de imagen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icono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9" name="Marcador de posición de imagen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orma libre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3" name="Forma libre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orma libre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" name="Forma libre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8" name="Forma libre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3" name="Elips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  <p:sp>
        <p:nvSpPr>
          <p:cNvPr id="31" name="Marcador de contenido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4" name="Marcador de contenido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14758FF-3187-4609-B511-E3487A9781F9}" type="datetime1">
              <a:rPr lang="es-ES" noProof="0" smtClean="0"/>
              <a:t>17/10/2023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8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5529" y="2173288"/>
            <a:ext cx="5925316" cy="2090808"/>
          </a:xfrm>
        </p:spPr>
        <p:txBody>
          <a:bodyPr rtlCol="0"/>
          <a:lstStyle/>
          <a:p>
            <a:pPr rtl="0"/>
            <a:r>
              <a:rPr lang="es-419" sz="4400" dirty="0"/>
              <a:t>Obtención de Insights a partir de Visualizaciones</a:t>
            </a:r>
            <a:endParaRPr lang="es-ES" sz="4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data Science</a:t>
            </a:r>
          </a:p>
        </p:txBody>
      </p:sp>
      <p:pic>
        <p:nvPicPr>
          <p:cNvPr id="10" name="Marcador de posición de imagen 9" descr="paisaje urbano&#10;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6818E49-218F-44C0-BE0F-1207289EC924}"/>
              </a:ext>
            </a:extLst>
          </p:cNvPr>
          <p:cNvSpPr/>
          <p:nvPr/>
        </p:nvSpPr>
        <p:spPr>
          <a:xfrm>
            <a:off x="6096000" y="1110953"/>
            <a:ext cx="2287424" cy="1046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ipse 15">
            <a:extLst>
              <a:ext uri="{FF2B5EF4-FFF2-40B4-BE49-F238E27FC236}">
                <a16:creationId xmlns:a16="http://schemas.microsoft.com/office/drawing/2014/main" id="{0CBFC2E7-7A7D-49CA-81C6-ABE8FBEEC20A}"/>
              </a:ext>
            </a:extLst>
          </p:cNvPr>
          <p:cNvSpPr/>
          <p:nvPr/>
        </p:nvSpPr>
        <p:spPr>
          <a:xfrm>
            <a:off x="6047039" y="4666108"/>
            <a:ext cx="1080000" cy="10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Visualizaciones ejecutivas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34224" y="1903728"/>
            <a:ext cx="4620712" cy="495389"/>
          </a:xfrm>
        </p:spPr>
        <p:txBody>
          <a:bodyPr rtlCol="0"/>
          <a:lstStyle/>
          <a:p>
            <a:pPr rtl="0"/>
            <a:r>
              <a:rPr lang="es-419" sz="1600" dirty="0"/>
              <a:t>¿La calidad general de las propiedades está relacionada con el precio de venta?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algn="r"/>
            <a:r>
              <a:rPr lang="es-419" sz="1600" dirty="0">
                <a:solidFill>
                  <a:schemeClr val="accent1"/>
                </a:solidFill>
              </a:rPr>
              <a:t>¿La presencia de chimeneas se asocia con un precio de venta más alto?</a:t>
            </a:r>
          </a:p>
        </p:txBody>
      </p:sp>
      <p:pic>
        <p:nvPicPr>
          <p:cNvPr id="29" name="Marcador de posición de imagen 28" descr="Lápiz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1B23128-61B4-4D65-9129-158C869D9FFD}"/>
              </a:ext>
            </a:extLst>
          </p:cNvPr>
          <p:cNvSpPr/>
          <p:nvPr/>
        </p:nvSpPr>
        <p:spPr>
          <a:xfrm>
            <a:off x="285226" y="6107185"/>
            <a:ext cx="1342238" cy="67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481D42AB-008B-44C4-A387-4DD35A7B40AD}"/>
              </a:ext>
            </a:extLst>
          </p:cNvPr>
          <p:cNvSpPr/>
          <p:nvPr/>
        </p:nvSpPr>
        <p:spPr>
          <a:xfrm>
            <a:off x="105809" y="2292463"/>
            <a:ext cx="289435" cy="3004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74ED78F4-A9C5-4EF2-8FC5-4B2CE8D421B3}"/>
              </a:ext>
            </a:extLst>
          </p:cNvPr>
          <p:cNvSpPr/>
          <p:nvPr/>
        </p:nvSpPr>
        <p:spPr>
          <a:xfrm rot="10800000">
            <a:off x="11235728" y="5060902"/>
            <a:ext cx="289435" cy="3004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69603CF-50D7-440D-8638-B9226A1D5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9812" y="2824667"/>
            <a:ext cx="5532726" cy="346111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F95A67A-51C5-4518-9712-DA719EE50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504" y="1624282"/>
            <a:ext cx="1095161" cy="10872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36B26A-2807-4381-9156-5E9D491E53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4666108"/>
            <a:ext cx="1080000" cy="1080000"/>
          </a:xfrm>
          <a:prstGeom prst="rect">
            <a:avLst/>
          </a:prstGeom>
        </p:spPr>
      </p:pic>
      <p:pic>
        <p:nvPicPr>
          <p:cNvPr id="22" name="Marcador de contenido 21">
            <a:extLst>
              <a:ext uri="{FF2B5EF4-FFF2-40B4-BE49-F238E27FC236}">
                <a16:creationId xmlns:a16="http://schemas.microsoft.com/office/drawing/2014/main" id="{66D72F7D-E10E-4B5E-8679-C954F7B79A10}"/>
              </a:ext>
            </a:extLst>
          </p:cNvPr>
          <p:cNvPicPr>
            <a:picLocks noGrp="1" noChangeAspect="1"/>
          </p:cNvPicPr>
          <p:nvPr>
            <p:ph idx="19"/>
          </p:nvPr>
        </p:nvPicPr>
        <p:blipFill>
          <a:blip r:embed="rId8"/>
          <a:stretch>
            <a:fillRect/>
          </a:stretch>
        </p:blipFill>
        <p:spPr>
          <a:xfrm>
            <a:off x="6272957" y="1166957"/>
            <a:ext cx="5640046" cy="349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89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002F04B-CD3E-4866-BAA0-CF9E2AFC81ED}"/>
              </a:ext>
            </a:extLst>
          </p:cNvPr>
          <p:cNvSpPr/>
          <p:nvPr/>
        </p:nvSpPr>
        <p:spPr>
          <a:xfrm>
            <a:off x="7222921" y="0"/>
            <a:ext cx="4969079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Visualizaciones ejecutivas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014C727-6129-4D8B-ADDF-743EFC30B00D}"/>
              </a:ext>
            </a:extLst>
          </p:cNvPr>
          <p:cNvSpPr/>
          <p:nvPr/>
        </p:nvSpPr>
        <p:spPr>
          <a:xfrm>
            <a:off x="377505" y="6191075"/>
            <a:ext cx="1233181" cy="553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A0E86B-9012-4F18-9367-0CC9893D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81567"/>
            <a:ext cx="12192000" cy="3802271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5C010A70-F8C9-4BC3-B427-9A450685E953}"/>
              </a:ext>
            </a:extLst>
          </p:cNvPr>
          <p:cNvGrpSpPr/>
          <p:nvPr/>
        </p:nvGrpSpPr>
        <p:grpSpPr>
          <a:xfrm>
            <a:off x="3027091" y="1413578"/>
            <a:ext cx="6128293" cy="1116000"/>
            <a:chOff x="3129097" y="1402088"/>
            <a:chExt cx="6128293" cy="11160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310B07AF-89E5-4CBE-8F44-3C3A9BB49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9097" y="1454077"/>
              <a:ext cx="5523455" cy="1012024"/>
            </a:xfrm>
            <a:prstGeom prst="rect">
              <a:avLst/>
            </a:prstGeom>
          </p:spPr>
        </p:pic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94CC767-CBF1-4271-A16C-4D435C05DA8D}"/>
                </a:ext>
              </a:extLst>
            </p:cNvPr>
            <p:cNvSpPr/>
            <p:nvPr/>
          </p:nvSpPr>
          <p:spPr>
            <a:xfrm>
              <a:off x="8177390" y="1420089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dirty="0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5B7FE848-1267-436A-AF4C-AE5732EFC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1390" y="1402088"/>
              <a:ext cx="1116000" cy="1116000"/>
            </a:xfrm>
            <a:prstGeom prst="rect">
              <a:avLst/>
            </a:prstGeom>
          </p:spPr>
        </p:pic>
        <p:sp>
          <p:nvSpPr>
            <p:cNvPr id="12" name="Marcador de contenido 4">
              <a:extLst>
                <a:ext uri="{FF2B5EF4-FFF2-40B4-BE49-F238E27FC236}">
                  <a16:creationId xmlns:a16="http://schemas.microsoft.com/office/drawing/2014/main" id="{B360317A-2690-49A5-AE04-B9DD3911B6C5}"/>
                </a:ext>
              </a:extLst>
            </p:cNvPr>
            <p:cNvSpPr txBox="1">
              <a:spLocks/>
            </p:cNvSpPr>
            <p:nvPr/>
          </p:nvSpPr>
          <p:spPr>
            <a:xfrm>
              <a:off x="3342888" y="1712394"/>
              <a:ext cx="4620712" cy="495389"/>
            </a:xfrm>
            <a:prstGeom prst="rect">
              <a:avLst/>
            </a:prstGeom>
          </p:spPr>
          <p:txBody>
            <a:bodyPr rtlCol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s-419" sz="1600" b="1" cap="all" dirty="0">
                  <a:solidFill>
                    <a:schemeClr val="accent1"/>
                  </a:solidFill>
                  <a:latin typeface="+mj-lt"/>
                </a:rPr>
                <a:t>¿El año de construcción influye en el precio de venta de las propiedades?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419" dirty="0"/>
              <a:t>Insights 1: Relación entre Tamaño del Terreno y Precio de Venta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E577B8F-7C6F-4DD0-8364-9AB2608059C9}"/>
              </a:ext>
            </a:extLst>
          </p:cNvPr>
          <p:cNvSpPr/>
          <p:nvPr/>
        </p:nvSpPr>
        <p:spPr>
          <a:xfrm>
            <a:off x="419450" y="6176963"/>
            <a:ext cx="1216403" cy="559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3E57C033-2B2B-40F2-835C-7427626188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1B952D4D-C655-4294-8861-2AF938955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462054"/>
            <a:ext cx="5453149" cy="34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419" dirty="0"/>
              <a:t>Insights 2: Influencia del Año de Construcción en el Precio de Venta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E577B8F-7C6F-4DD0-8364-9AB2608059C9}"/>
              </a:ext>
            </a:extLst>
          </p:cNvPr>
          <p:cNvSpPr/>
          <p:nvPr/>
        </p:nvSpPr>
        <p:spPr>
          <a:xfrm>
            <a:off x="419450" y="6176963"/>
            <a:ext cx="1216403" cy="559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C9E9CA38-F1BF-4DAD-9C64-23C5BFE770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773C8134-E67C-47CF-A814-FCF7AF725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590452"/>
            <a:ext cx="5429424" cy="23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28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419" dirty="0"/>
              <a:t>Insights 3: Impacto de la Calidad General en el Precio de Venta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E577B8F-7C6F-4DD0-8364-9AB2608059C9}"/>
              </a:ext>
            </a:extLst>
          </p:cNvPr>
          <p:cNvSpPr/>
          <p:nvPr/>
        </p:nvSpPr>
        <p:spPr>
          <a:xfrm>
            <a:off x="419450" y="6176963"/>
            <a:ext cx="1216403" cy="559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774288A-1C9D-4650-B3CD-6555A3AF7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314099"/>
            <a:ext cx="5453149" cy="2893183"/>
          </a:xfrm>
          <a:prstGeom prst="rect">
            <a:avLst/>
          </a:prstGeom>
        </p:spPr>
      </p:pic>
      <p:pic>
        <p:nvPicPr>
          <p:cNvPr id="21" name="Marcador de posición de imagen 20">
            <a:extLst>
              <a:ext uri="{FF2B5EF4-FFF2-40B4-BE49-F238E27FC236}">
                <a16:creationId xmlns:a16="http://schemas.microsoft.com/office/drawing/2014/main" id="{669D8DE5-EBDC-4F42-996C-406DFF561E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2309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9" descr="paisaje urbano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5" name="Subtítulo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Bruno Leguiza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Data Science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Gracias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72B6790-3328-4537-8188-2C173CF24B03}"/>
              </a:ext>
            </a:extLst>
          </p:cNvPr>
          <p:cNvSpPr/>
          <p:nvPr/>
        </p:nvSpPr>
        <p:spPr>
          <a:xfrm>
            <a:off x="6469778" y="4392538"/>
            <a:ext cx="532352" cy="10084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173288"/>
            <a:ext cx="5953570" cy="2090808"/>
          </a:xfrm>
        </p:spPr>
        <p:txBody>
          <a:bodyPr rtlCol="0"/>
          <a:lstStyle/>
          <a:p>
            <a:pPr rtl="0"/>
            <a:r>
              <a:rPr lang="es-419" sz="4800" dirty="0"/>
              <a:t>Análisis de Precios de Venta de Propiedades</a:t>
            </a:r>
            <a:endParaRPr lang="es-ES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Bruno Leguiza</a:t>
            </a:r>
          </a:p>
        </p:txBody>
      </p:sp>
      <p:pic>
        <p:nvPicPr>
          <p:cNvPr id="10" name="Marcador de posición de imagen 9" descr="paisaje urbano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C9A343A-0CAA-43ED-B10F-26A7F93975B3}"/>
              </a:ext>
            </a:extLst>
          </p:cNvPr>
          <p:cNvSpPr/>
          <p:nvPr/>
        </p:nvSpPr>
        <p:spPr>
          <a:xfrm>
            <a:off x="9887484" y="358923"/>
            <a:ext cx="1991170" cy="828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Contexto y audiencia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43397"/>
            <a:ext cx="10515600" cy="1303142"/>
          </a:xfrm>
        </p:spPr>
        <p:txBody>
          <a:bodyPr rtlCol="0"/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ES" dirty="0"/>
              <a:t>Proyecto de Data Science: Análisis de Precios de Viviendas y sus características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ES" dirty="0"/>
              <a:t>Dataset: “house-prices-advanced-regression-techniques”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ES" dirty="0"/>
              <a:t>Explorando los precios de venta de viviendas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/>
              <a:t>3</a:t>
            </a:fld>
            <a:endParaRPr lang="es-ES" dirty="0"/>
          </a:p>
        </p:txBody>
      </p:sp>
      <p:pic>
        <p:nvPicPr>
          <p:cNvPr id="11" name="Marcador de posición de imagen 10" descr="panorama urbano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62684" y="2270375"/>
            <a:ext cx="6206400" cy="4587625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F682338-1061-4596-8996-8A2DFDCE673A}"/>
              </a:ext>
            </a:extLst>
          </p:cNvPr>
          <p:cNvSpPr txBox="1">
            <a:spLocks/>
          </p:cNvSpPr>
          <p:nvPr/>
        </p:nvSpPr>
        <p:spPr>
          <a:xfrm>
            <a:off x="831850" y="1344127"/>
            <a:ext cx="2494268" cy="4907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900" dirty="0">
                <a:latin typeface="Corbel Light" panose="020B0303020204020204" pitchFamily="34" charset="0"/>
              </a:rPr>
              <a:t>Contexto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9D537710-7EE5-427A-8321-525D8B17746D}"/>
              </a:ext>
            </a:extLst>
          </p:cNvPr>
          <p:cNvSpPr txBox="1">
            <a:spLocks/>
          </p:cNvSpPr>
          <p:nvPr/>
        </p:nvSpPr>
        <p:spPr>
          <a:xfrm>
            <a:off x="831850" y="4067191"/>
            <a:ext cx="10515600" cy="1530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Profesionales de bienes raíces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Inversores de bienes raíces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Interesados en la compra de viviendas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Apasionados del análisis de datos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1A1029E-69CC-4467-9F82-DA4D276D55C7}"/>
              </a:ext>
            </a:extLst>
          </p:cNvPr>
          <p:cNvSpPr txBox="1">
            <a:spLocks/>
          </p:cNvSpPr>
          <p:nvPr/>
        </p:nvSpPr>
        <p:spPr>
          <a:xfrm>
            <a:off x="831850" y="3467922"/>
            <a:ext cx="2494268" cy="4907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900" dirty="0">
                <a:latin typeface="Corbel Light" panose="020B0303020204020204" pitchFamily="34" charset="0"/>
              </a:rPr>
              <a:t>Audiencia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64D11CC-AEFD-4227-83F3-8967B822894D}"/>
              </a:ext>
            </a:extLst>
          </p:cNvPr>
          <p:cNvSpPr/>
          <p:nvPr/>
        </p:nvSpPr>
        <p:spPr>
          <a:xfrm>
            <a:off x="377505" y="6115574"/>
            <a:ext cx="1317071" cy="645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624539"/>
            <a:ext cx="4937210" cy="4351338"/>
          </a:xfrm>
        </p:spPr>
        <p:txBody>
          <a:bodyPr rtlCol="0"/>
          <a:lstStyle/>
          <a:p>
            <a:pPr marL="342900" indent="-342900" rtl="0">
              <a:buFont typeface="+mj-lt"/>
              <a:buAutoNum type="arabicPeriod"/>
            </a:pPr>
            <a:r>
              <a:rPr lang="es-419" sz="1800" dirty="0"/>
              <a:t>¿Cuáles son los factores que influyen en el precio de venta de las propiedades?</a:t>
            </a:r>
          </a:p>
          <a:p>
            <a:pPr marL="342900" indent="-342900" rtl="0">
              <a:buFont typeface="+mj-lt"/>
              <a:buAutoNum type="arabicPeriod"/>
            </a:pPr>
            <a:r>
              <a:rPr lang="es-419" sz="1800" dirty="0"/>
              <a:t>¿Existe una relación entre el tamaño del terreno y el precio de venta de las propiedades?</a:t>
            </a:r>
          </a:p>
          <a:p>
            <a:pPr marL="342900" indent="-342900" rtl="0">
              <a:buFont typeface="+mj-lt"/>
              <a:buAutoNum type="arabicPeriod"/>
            </a:pPr>
            <a:r>
              <a:rPr lang="es-419" sz="1800" dirty="0"/>
              <a:t>¿El año de construcción influye en el precio de venta de las propiedades?</a:t>
            </a:r>
          </a:p>
          <a:p>
            <a:pPr marL="342900" indent="-342900" rtl="0">
              <a:buFont typeface="+mj-lt"/>
              <a:buAutoNum type="arabicPeriod"/>
            </a:pPr>
            <a:r>
              <a:rPr lang="es-419" sz="1800" dirty="0"/>
              <a:t>¿La calidad general de las propiedades está relacionada con el precio de venta?</a:t>
            </a:r>
          </a:p>
          <a:p>
            <a:pPr marL="342900" indent="-342900" rtl="0">
              <a:buFont typeface="+mj-lt"/>
              <a:buAutoNum type="arabicPeriod"/>
            </a:pPr>
            <a:r>
              <a:rPr lang="es-419" sz="1800" dirty="0"/>
              <a:t>¿Hay una diferencia en los precios de venta entre los diferentes tipos de propiedades?</a:t>
            </a:r>
          </a:p>
          <a:p>
            <a:pPr marL="342900" indent="-342900" rtl="0">
              <a:buFont typeface="+mj-lt"/>
              <a:buAutoNum type="arabicPeriod"/>
            </a:pPr>
            <a:r>
              <a:rPr lang="es-419" sz="1800" dirty="0"/>
              <a:t>¿La presencia de chimeneas se asocia con un precio de venta más alto?</a:t>
            </a:r>
            <a:endParaRPr lang="es-ES" sz="1800" dirty="0"/>
          </a:p>
        </p:txBody>
      </p:sp>
      <p:pic>
        <p:nvPicPr>
          <p:cNvPr id="7" name="Marcador de posición de imagen 6" descr="rascacielo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Preguntas de interés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D976603-6AF7-4FCF-A978-C6AA3BD9495B}"/>
              </a:ext>
            </a:extLst>
          </p:cNvPr>
          <p:cNvSpPr/>
          <p:nvPr/>
        </p:nvSpPr>
        <p:spPr>
          <a:xfrm>
            <a:off x="318782" y="6216242"/>
            <a:ext cx="1367405" cy="486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Resumen de metadata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4454" y="3346321"/>
            <a:ext cx="2588705" cy="495389"/>
          </a:xfrm>
        </p:spPr>
        <p:txBody>
          <a:bodyPr rtlCol="0"/>
          <a:lstStyle/>
          <a:p>
            <a:pPr rtl="0"/>
            <a:r>
              <a:rPr lang="es-ES" dirty="0"/>
              <a:t>Distribución de precios de venta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69337" y="3951977"/>
            <a:ext cx="2588705" cy="2354662"/>
          </a:xfrm>
        </p:spPr>
        <p:txBody>
          <a:bodyPr rtlCol="0"/>
          <a:lstStyle/>
          <a:p>
            <a:pPr rtl="0"/>
            <a:r>
              <a:rPr lang="es-ES" sz="1500" b="1" dirty="0"/>
              <a:t>Rango de años de construcción:</a:t>
            </a:r>
          </a:p>
          <a:p>
            <a:pPr rtl="0"/>
            <a:r>
              <a:rPr lang="es-ES" sz="1500" dirty="0"/>
              <a:t>1872 - 2010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77853" y="3346321"/>
            <a:ext cx="2588705" cy="495389"/>
          </a:xfrm>
        </p:spPr>
        <p:txBody>
          <a:bodyPr rtlCol="0"/>
          <a:lstStyle/>
          <a:p>
            <a:pPr rtl="0"/>
            <a:r>
              <a:rPr lang="es-ES" dirty="0"/>
              <a:t>Año de construcción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33960" y="3951977"/>
            <a:ext cx="2588705" cy="2354662"/>
          </a:xfrm>
        </p:spPr>
        <p:txBody>
          <a:bodyPr rtlCol="0"/>
          <a:lstStyle/>
          <a:p>
            <a:pPr rtl="0"/>
            <a:r>
              <a:rPr lang="es-ES" sz="1500" b="1" dirty="0" err="1"/>
              <a:t>Northwest</a:t>
            </a:r>
            <a:r>
              <a:rPr lang="es-ES" sz="1500" b="1" dirty="0"/>
              <a:t> Ames</a:t>
            </a:r>
            <a:br>
              <a:rPr lang="es-ES" sz="1500" dirty="0"/>
            </a:br>
            <a:r>
              <a:rPr lang="es-ES" sz="1500" dirty="0"/>
              <a:t>(225 propiedades)</a:t>
            </a:r>
          </a:p>
          <a:p>
            <a:pPr rtl="0"/>
            <a:r>
              <a:rPr lang="es-ES" sz="1500" b="1" dirty="0" err="1"/>
              <a:t>College</a:t>
            </a:r>
            <a:r>
              <a:rPr lang="es-ES" sz="1500" b="1" dirty="0"/>
              <a:t> Creek</a:t>
            </a:r>
            <a:br>
              <a:rPr lang="es-ES" sz="1500" dirty="0"/>
            </a:br>
            <a:r>
              <a:rPr lang="es-ES" sz="1500" dirty="0"/>
              <a:t>(150 propiedades)</a:t>
            </a:r>
          </a:p>
          <a:p>
            <a:pPr rtl="0"/>
            <a:r>
              <a:rPr lang="es-ES" sz="1500" b="1" dirty="0"/>
              <a:t>Old Town</a:t>
            </a:r>
            <a:br>
              <a:rPr lang="es-ES" sz="1500" dirty="0"/>
            </a:br>
            <a:r>
              <a:rPr lang="es-ES" sz="1500" dirty="0"/>
              <a:t>(113 propiedades)</a:t>
            </a:r>
          </a:p>
          <a:p>
            <a:pPr rtl="0"/>
            <a:r>
              <a:rPr lang="es-ES" sz="1500" b="1" dirty="0"/>
              <a:t>Edwards</a:t>
            </a:r>
            <a:br>
              <a:rPr lang="es-ES" sz="1500" dirty="0"/>
            </a:br>
            <a:r>
              <a:rPr lang="es-ES" sz="1500" dirty="0"/>
              <a:t>(100 propiedades)</a:t>
            </a:r>
          </a:p>
          <a:p>
            <a:pPr rtl="0"/>
            <a:r>
              <a:rPr lang="es-ES" sz="1500" b="1" dirty="0"/>
              <a:t>Somerset</a:t>
            </a:r>
            <a:br>
              <a:rPr lang="es-ES" sz="1500" dirty="0"/>
            </a:br>
            <a:r>
              <a:rPr lang="es-ES" sz="1500" dirty="0"/>
              <a:t>(86 propiedades)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216589" y="3346321"/>
            <a:ext cx="2588705" cy="495389"/>
          </a:xfrm>
        </p:spPr>
        <p:txBody>
          <a:bodyPr rtlCol="0"/>
          <a:lstStyle/>
          <a:p>
            <a:pPr rtl="0"/>
            <a:r>
              <a:rPr lang="es-ES" dirty="0"/>
              <a:t>Barrios mas comunes</a:t>
            </a:r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0456" y="3951977"/>
            <a:ext cx="2588705" cy="2354662"/>
          </a:xfrm>
        </p:spPr>
        <p:txBody>
          <a:bodyPr rtlCol="0"/>
          <a:lstStyle/>
          <a:p>
            <a:pPr rtl="0"/>
            <a:r>
              <a:rPr lang="en-US" sz="1500" b="1" dirty="0"/>
              <a:t>STORY 1946 &amp; NEWER ALL STYLES</a:t>
            </a:r>
          </a:p>
          <a:p>
            <a:pPr rtl="0"/>
            <a:r>
              <a:rPr lang="es-419" sz="1500" dirty="0"/>
              <a:t>Casa de un solo piso construida después de 1946 con varios estilos disponibles</a:t>
            </a:r>
            <a:endParaRPr lang="en-US" sz="1500" dirty="0"/>
          </a:p>
          <a:p>
            <a:pPr rtl="0"/>
            <a:endParaRPr lang="es-ES" dirty="0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9068972" y="3346321"/>
            <a:ext cx="2588705" cy="495389"/>
          </a:xfrm>
        </p:spPr>
        <p:txBody>
          <a:bodyPr rtlCol="0"/>
          <a:lstStyle/>
          <a:p>
            <a:pPr rtl="0"/>
            <a:r>
              <a:rPr lang="es-ES" dirty="0"/>
              <a:t>Tipo de propiedad mas común</a:t>
            </a:r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EB12A988-BD63-4E21-BF43-10BA230CEE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956345" y="1493240"/>
            <a:ext cx="1719743" cy="1742813"/>
          </a:xfr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9D174CAD-C5AA-4693-9EC5-37F081BF92F4}"/>
              </a:ext>
            </a:extLst>
          </p:cNvPr>
          <p:cNvSpPr/>
          <p:nvPr/>
        </p:nvSpPr>
        <p:spPr>
          <a:xfrm>
            <a:off x="360727" y="6207853"/>
            <a:ext cx="1291904" cy="495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4" name="Marcador de posición de imagen 23">
            <a:extLst>
              <a:ext uri="{FF2B5EF4-FFF2-40B4-BE49-F238E27FC236}">
                <a16:creationId xmlns:a16="http://schemas.microsoft.com/office/drawing/2014/main" id="{EF51C4A1-B28E-46FD-902F-D126DCD712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>
            <a:fillRect/>
          </a:stretch>
        </p:blipFill>
        <p:spPr>
          <a:xfrm>
            <a:off x="3783435" y="1481986"/>
            <a:ext cx="1777542" cy="1777542"/>
          </a:xfrm>
        </p:spPr>
      </p:pic>
      <p:pic>
        <p:nvPicPr>
          <p:cNvPr id="28" name="Marcador de posición de imagen 27">
            <a:extLst>
              <a:ext uri="{FF2B5EF4-FFF2-40B4-BE49-F238E27FC236}">
                <a16:creationId xmlns:a16="http://schemas.microsoft.com/office/drawing/2014/main" id="{4279A954-ACBF-460F-9501-1AB41A0903B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/>
          <a:stretch>
            <a:fillRect/>
          </a:stretch>
        </p:blipFill>
        <p:spPr>
          <a:xfrm>
            <a:off x="6645645" y="1505460"/>
            <a:ext cx="1730594" cy="1730594"/>
          </a:xfrm>
        </p:spPr>
      </p:pic>
      <p:pic>
        <p:nvPicPr>
          <p:cNvPr id="32" name="Marcador de posición de imagen 31">
            <a:extLst>
              <a:ext uri="{FF2B5EF4-FFF2-40B4-BE49-F238E27FC236}">
                <a16:creationId xmlns:a16="http://schemas.microsoft.com/office/drawing/2014/main" id="{BA231C69-52AB-42F1-8B38-FCFDE6F00D3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/>
          <a:stretch>
            <a:fillRect/>
          </a:stretch>
        </p:blipFill>
        <p:spPr>
          <a:xfrm>
            <a:off x="9490994" y="1498426"/>
            <a:ext cx="1744662" cy="1744662"/>
          </a:xfrm>
        </p:spPr>
      </p:pic>
      <p:sp>
        <p:nvSpPr>
          <p:cNvPr id="44" name="Marcador de contenido 43">
            <a:extLst>
              <a:ext uri="{FF2B5EF4-FFF2-40B4-BE49-F238E27FC236}">
                <a16:creationId xmlns:a16="http://schemas.microsoft.com/office/drawing/2014/main" id="{E7A03715-3472-470E-B763-2DB5139C4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3951977"/>
            <a:ext cx="2588705" cy="2354662"/>
          </a:xfrm>
        </p:spPr>
        <p:txBody>
          <a:bodyPr/>
          <a:lstStyle/>
          <a:p>
            <a:r>
              <a:rPr lang="es-ES" sz="1500" b="1" dirty="0"/>
              <a:t>Precio Mínimo: </a:t>
            </a:r>
            <a:br>
              <a:rPr lang="es-ES" sz="1500" dirty="0"/>
            </a:br>
            <a:r>
              <a:rPr lang="es-ES" sz="1500" dirty="0"/>
              <a:t>$34.900</a:t>
            </a:r>
          </a:p>
          <a:p>
            <a:r>
              <a:rPr lang="es-ES" sz="1500" b="1" dirty="0"/>
              <a:t>Precio Máximo: </a:t>
            </a:r>
            <a:br>
              <a:rPr lang="es-ES" sz="1500" dirty="0"/>
            </a:br>
            <a:r>
              <a:rPr lang="es-ES" sz="1500" dirty="0"/>
              <a:t>$750.000</a:t>
            </a:r>
          </a:p>
          <a:p>
            <a:r>
              <a:rPr lang="es-419" sz="1500" b="1" dirty="0"/>
              <a:t>Precio Promedio: </a:t>
            </a:r>
            <a:br>
              <a:rPr lang="es-419" sz="1500" b="1" dirty="0"/>
            </a:br>
            <a:r>
              <a:rPr lang="es-419" sz="1500" dirty="0"/>
              <a:t>$180921.20</a:t>
            </a:r>
          </a:p>
          <a:p>
            <a:r>
              <a:rPr lang="es-419" sz="1500" b="1" dirty="0"/>
              <a:t>Desviación Estándar: </a:t>
            </a:r>
            <a:br>
              <a:rPr lang="es-419" sz="1500" b="1" dirty="0"/>
            </a:br>
            <a:r>
              <a:rPr lang="es-419" sz="1500" dirty="0"/>
              <a:t>$79442.50</a:t>
            </a:r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0AA269A-1904-41E5-98CD-319A1A511794}"/>
              </a:ext>
            </a:extLst>
          </p:cNvPr>
          <p:cNvSpPr/>
          <p:nvPr/>
        </p:nvSpPr>
        <p:spPr>
          <a:xfrm>
            <a:off x="402671" y="6149130"/>
            <a:ext cx="1166069" cy="612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BEC4B9B-B9E8-44A3-AE2F-C65DE0713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55" y="1979435"/>
            <a:ext cx="5693329" cy="3663825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78AD5F76-CCC8-4843-ACDE-78AB8A68A077}"/>
              </a:ext>
            </a:extLst>
          </p:cNvPr>
          <p:cNvSpPr txBox="1">
            <a:spLocks/>
          </p:cNvSpPr>
          <p:nvPr/>
        </p:nvSpPr>
        <p:spPr>
          <a:xfrm>
            <a:off x="788566" y="1573197"/>
            <a:ext cx="5184396" cy="30660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600" dirty="0"/>
              <a:t>Histograma de precios de venta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F7FC960-FA55-4424-B7E8-B227689C66FF}"/>
              </a:ext>
            </a:extLst>
          </p:cNvPr>
          <p:cNvSpPr/>
          <p:nvPr/>
        </p:nvSpPr>
        <p:spPr>
          <a:xfrm>
            <a:off x="6948881" y="0"/>
            <a:ext cx="5243119" cy="366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84" y="143473"/>
            <a:ext cx="11150600" cy="920336"/>
          </a:xfrm>
        </p:spPr>
        <p:txBody>
          <a:bodyPr rtlCol="0"/>
          <a:lstStyle/>
          <a:p>
            <a:pPr rtl="0"/>
            <a:r>
              <a:rPr lang="es-ES" dirty="0"/>
              <a:t>Análisis exploratorio de datos (eda)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19C5A02-B0FF-4307-8D82-40D45B190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79435"/>
            <a:ext cx="5856771" cy="3663825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BE69718A-09B1-4C43-BF53-B8EA4FEF35FB}"/>
              </a:ext>
            </a:extLst>
          </p:cNvPr>
          <p:cNvSpPr txBox="1">
            <a:spLocks/>
          </p:cNvSpPr>
          <p:nvPr/>
        </p:nvSpPr>
        <p:spPr>
          <a:xfrm>
            <a:off x="6702802" y="1525305"/>
            <a:ext cx="5184397" cy="30660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600" dirty="0"/>
              <a:t>Gráfico de Dispersión</a:t>
            </a:r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0AA269A-1904-41E5-98CD-319A1A511794}"/>
              </a:ext>
            </a:extLst>
          </p:cNvPr>
          <p:cNvSpPr/>
          <p:nvPr/>
        </p:nvSpPr>
        <p:spPr>
          <a:xfrm>
            <a:off x="402671" y="6149130"/>
            <a:ext cx="1166069" cy="612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8AD5F76-CCC8-4843-ACDE-78AB8A68A077}"/>
              </a:ext>
            </a:extLst>
          </p:cNvPr>
          <p:cNvSpPr txBox="1">
            <a:spLocks/>
          </p:cNvSpPr>
          <p:nvPr/>
        </p:nvSpPr>
        <p:spPr>
          <a:xfrm>
            <a:off x="788566" y="1573197"/>
            <a:ext cx="5184396" cy="30660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600" dirty="0"/>
              <a:t>Boxplot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F7FC960-FA55-4424-B7E8-B227689C66FF}"/>
              </a:ext>
            </a:extLst>
          </p:cNvPr>
          <p:cNvSpPr/>
          <p:nvPr/>
        </p:nvSpPr>
        <p:spPr>
          <a:xfrm>
            <a:off x="6948881" y="0"/>
            <a:ext cx="5243119" cy="366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84" y="143473"/>
            <a:ext cx="11150600" cy="920336"/>
          </a:xfrm>
        </p:spPr>
        <p:txBody>
          <a:bodyPr rtlCol="0"/>
          <a:lstStyle/>
          <a:p>
            <a:pPr rtl="0"/>
            <a:r>
              <a:rPr lang="es-ES" dirty="0"/>
              <a:t>Análisis exploratorio de datos (eda)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BE69718A-09B1-4C43-BF53-B8EA4FEF35FB}"/>
              </a:ext>
            </a:extLst>
          </p:cNvPr>
          <p:cNvSpPr txBox="1">
            <a:spLocks/>
          </p:cNvSpPr>
          <p:nvPr/>
        </p:nvSpPr>
        <p:spPr>
          <a:xfrm>
            <a:off x="6702802" y="1525305"/>
            <a:ext cx="5184397" cy="30660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600" dirty="0"/>
              <a:t>Gráfico de Dispersión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FBB3A2-FF6F-449E-9793-0BC4355D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09" y="1979435"/>
            <a:ext cx="5835475" cy="36638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1EE04FF-1D75-41C3-8592-0C2E96893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662" y="1979434"/>
            <a:ext cx="5856771" cy="36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9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0AA269A-1904-41E5-98CD-319A1A511794}"/>
              </a:ext>
            </a:extLst>
          </p:cNvPr>
          <p:cNvSpPr/>
          <p:nvPr/>
        </p:nvSpPr>
        <p:spPr>
          <a:xfrm>
            <a:off x="402671" y="6149130"/>
            <a:ext cx="1166069" cy="612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F7FC960-FA55-4424-B7E8-B227689C66FF}"/>
              </a:ext>
            </a:extLst>
          </p:cNvPr>
          <p:cNvSpPr/>
          <p:nvPr/>
        </p:nvSpPr>
        <p:spPr>
          <a:xfrm>
            <a:off x="6948880" y="0"/>
            <a:ext cx="5243119" cy="366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84" y="143473"/>
            <a:ext cx="11150600" cy="920336"/>
          </a:xfrm>
        </p:spPr>
        <p:txBody>
          <a:bodyPr rtlCol="0"/>
          <a:lstStyle/>
          <a:p>
            <a:pPr rtl="0"/>
            <a:r>
              <a:rPr lang="es-ES" dirty="0"/>
              <a:t>Análisis exploratorio de datos (eda)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BE69718A-09B1-4C43-BF53-B8EA4FEF35FB}"/>
              </a:ext>
            </a:extLst>
          </p:cNvPr>
          <p:cNvSpPr txBox="1">
            <a:spLocks/>
          </p:cNvSpPr>
          <p:nvPr/>
        </p:nvSpPr>
        <p:spPr>
          <a:xfrm>
            <a:off x="2766967" y="1294557"/>
            <a:ext cx="6803472" cy="30660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600" dirty="0"/>
              <a:t>boxplot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BD9901F-8F35-4038-A490-F20B74282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680" y="1831912"/>
            <a:ext cx="8188008" cy="477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5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98" y="214894"/>
            <a:ext cx="11150600" cy="495390"/>
          </a:xfrm>
        </p:spPr>
        <p:txBody>
          <a:bodyPr rtlCol="0"/>
          <a:lstStyle/>
          <a:p>
            <a:pPr rtl="0"/>
            <a:r>
              <a:rPr lang="es-ES" dirty="0"/>
              <a:t>Visualizaciones ejecutivas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4643" y="1903727"/>
            <a:ext cx="4620712" cy="495389"/>
          </a:xfrm>
        </p:spPr>
        <p:txBody>
          <a:bodyPr rtlCol="0"/>
          <a:lstStyle/>
          <a:p>
            <a:pPr rtl="0"/>
            <a:r>
              <a:rPr lang="es-419" sz="1600" dirty="0"/>
              <a:t>¿Hay una diferencia en los precios de venta entre los diferentes tipos de propiedades?</a:t>
            </a:r>
          </a:p>
        </p:txBody>
      </p:sp>
      <p:pic>
        <p:nvPicPr>
          <p:cNvPr id="19" name="Marcador de contenido 18">
            <a:extLst>
              <a:ext uri="{FF2B5EF4-FFF2-40B4-BE49-F238E27FC236}">
                <a16:creationId xmlns:a16="http://schemas.microsoft.com/office/drawing/2014/main" id="{55E657EA-C396-4826-AE3A-BB68FA4B4C79}"/>
              </a:ext>
            </a:extLst>
          </p:cNvPr>
          <p:cNvPicPr>
            <a:picLocks noGrp="1" noChangeAspect="1"/>
          </p:cNvPicPr>
          <p:nvPr>
            <p:ph idx="19"/>
          </p:nvPr>
        </p:nvPicPr>
        <p:blipFill>
          <a:blip r:embed="rId3"/>
          <a:stretch>
            <a:fillRect/>
          </a:stretch>
        </p:blipFill>
        <p:spPr>
          <a:xfrm>
            <a:off x="6124415" y="1399161"/>
            <a:ext cx="5937773" cy="3156061"/>
          </a:xfrm>
          <a:prstGeom prst="rect">
            <a:avLst/>
          </a:prstGeom>
        </p:spPr>
      </p:pic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algn="r"/>
            <a:r>
              <a:rPr lang="es-419" sz="1600" dirty="0">
                <a:solidFill>
                  <a:schemeClr val="accent1"/>
                </a:solidFill>
              </a:rPr>
              <a:t>¿Existe una relación entre el tamaño del terreno y el precio de venta de las propiedades?</a:t>
            </a:r>
          </a:p>
        </p:txBody>
      </p:sp>
      <p:pic>
        <p:nvPicPr>
          <p:cNvPr id="29" name="Marcador de posición de imagen 28" descr="Lápiz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1B23128-61B4-4D65-9129-158C869D9FFD}"/>
              </a:ext>
            </a:extLst>
          </p:cNvPr>
          <p:cNvSpPr/>
          <p:nvPr/>
        </p:nvSpPr>
        <p:spPr>
          <a:xfrm>
            <a:off x="285226" y="6107185"/>
            <a:ext cx="1342238" cy="67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C09DA048-499C-49F6-BAE4-FD3224AAF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34224" y="2994121"/>
            <a:ext cx="5414962" cy="3461618"/>
          </a:xfrm>
          <a:prstGeom prst="rect">
            <a:avLst/>
          </a:prstGeom>
        </p:spPr>
      </p:pic>
      <p:pic>
        <p:nvPicPr>
          <p:cNvPr id="14" name="Marcador de posición de imagen 31">
            <a:extLst>
              <a:ext uri="{FF2B5EF4-FFF2-40B4-BE49-F238E27FC236}">
                <a16:creationId xmlns:a16="http://schemas.microsoft.com/office/drawing/2014/main" id="{8BD5ED88-8588-4927-A2F6-9528A2AE71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075424" y="1641134"/>
            <a:ext cx="1020576" cy="1020576"/>
          </a:xfrm>
          <a:prstGeom prst="ellipse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FBC87B8-2457-4CE5-8B22-9BBBD710E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5798" y="4675606"/>
            <a:ext cx="1080000" cy="1080000"/>
          </a:xfrm>
          <a:prstGeom prst="rect">
            <a:avLst/>
          </a:prstGeom>
        </p:spPr>
      </p:pic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74ED78F4-A9C5-4EF2-8FC5-4B2CE8D421B3}"/>
              </a:ext>
            </a:extLst>
          </p:cNvPr>
          <p:cNvSpPr/>
          <p:nvPr/>
        </p:nvSpPr>
        <p:spPr>
          <a:xfrm rot="10800000">
            <a:off x="11235728" y="5060902"/>
            <a:ext cx="289435" cy="3004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BF151383-8946-4B07-9D62-0F1AA290EF9A}"/>
              </a:ext>
            </a:extLst>
          </p:cNvPr>
          <p:cNvSpPr/>
          <p:nvPr/>
        </p:nvSpPr>
        <p:spPr>
          <a:xfrm>
            <a:off x="89417" y="2259915"/>
            <a:ext cx="289435" cy="3004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26F67898-A9EB-407A-AD24-D77F04B32FF4}"/>
              </a:ext>
            </a:extLst>
          </p:cNvPr>
          <p:cNvSpPr txBox="1">
            <a:spLocks/>
          </p:cNvSpPr>
          <p:nvPr/>
        </p:nvSpPr>
        <p:spPr>
          <a:xfrm>
            <a:off x="480498" y="746338"/>
            <a:ext cx="11150600" cy="49539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419" sz="2000" dirty="0">
                <a:latin typeface="Corbel Light" panose="020B0303020204020204" pitchFamily="34" charset="0"/>
              </a:rPr>
              <a:t>¿Cuáles son los factores que influyen en el precio de venta de las propiedades?</a:t>
            </a:r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51_TF34076243" id="{EB188560-FF41-4624-93D5-FDD7E127A2DE}" vid="{F767023B-66A9-4F93-B759-29D4C16B6A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esferas azules</Template>
  <TotalTime>1339</TotalTime>
  <Words>463</Words>
  <Application>Microsoft Office PowerPoint</Application>
  <PresentationFormat>Panorámica</PresentationFormat>
  <Paragraphs>78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Corbel</vt:lpstr>
      <vt:lpstr>Corbel Light</vt:lpstr>
      <vt:lpstr>Tema de Office</vt:lpstr>
      <vt:lpstr>Obtención de Insights a partir de Visualizaciones</vt:lpstr>
      <vt:lpstr>Análisis de Precios de Venta de Propiedades</vt:lpstr>
      <vt:lpstr>Contexto y audiencia</vt:lpstr>
      <vt:lpstr>Preguntas de interés</vt:lpstr>
      <vt:lpstr>Resumen de metadata</vt:lpstr>
      <vt:lpstr>Análisis exploratorio de datos (eda)</vt:lpstr>
      <vt:lpstr>Análisis exploratorio de datos (eda)</vt:lpstr>
      <vt:lpstr>Análisis exploratorio de datos (eda)</vt:lpstr>
      <vt:lpstr>Visualizaciones ejecutivas</vt:lpstr>
      <vt:lpstr>Visualizaciones ejecutivas</vt:lpstr>
      <vt:lpstr>Visualizaciones ejecutivas</vt:lpstr>
      <vt:lpstr>Insights 1: Relación entre Tamaño del Terreno y Precio de Venta</vt:lpstr>
      <vt:lpstr>Insights 2: Influencia del Año de Construcción en el Precio de Venta</vt:lpstr>
      <vt:lpstr>Insights 3: Impacto de la Calidad General en el Precio de Venta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Obtención de Insights a partir de Visualizaciones</dc:title>
  <dc:creator>Bruno</dc:creator>
  <cp:lastModifiedBy>Bruno</cp:lastModifiedBy>
  <cp:revision>33</cp:revision>
  <dcterms:created xsi:type="dcterms:W3CDTF">2023-10-11T15:03:39Z</dcterms:created>
  <dcterms:modified xsi:type="dcterms:W3CDTF">2023-10-18T00:12:01Z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